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6" r:id="rId3"/>
    <p:sldId id="270" r:id="rId4"/>
    <p:sldId id="271" r:id="rId5"/>
    <p:sldId id="273" r:id="rId6"/>
    <p:sldId id="272" r:id="rId7"/>
    <p:sldId id="265" r:id="rId8"/>
    <p:sldId id="267" r:id="rId9"/>
    <p:sldId id="269" r:id="rId10"/>
    <p:sldId id="259" r:id="rId11"/>
    <p:sldId id="276" r:id="rId12"/>
    <p:sldId id="261" r:id="rId13"/>
    <p:sldId id="274" r:id="rId14"/>
    <p:sldId id="262" r:id="rId15"/>
    <p:sldId id="260" r:id="rId16"/>
    <p:sldId id="263" r:id="rId17"/>
    <p:sldId id="264" r:id="rId18"/>
    <p:sldId id="268" r:id="rId19"/>
    <p:sldId id="275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2" autoAdjust="0"/>
    <p:restoredTop sz="81742" autoAdjust="0"/>
  </p:normalViewPr>
  <p:slideViewPr>
    <p:cSldViewPr snapToGrid="0">
      <p:cViewPr varScale="1">
        <p:scale>
          <a:sx n="95" d="100"/>
          <a:sy n="95" d="100"/>
        </p:scale>
        <p:origin x="7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354799-CA61-4917-908D-C2054DED87C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0C1A0-713D-4419-8DA4-0CE1F73E9B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94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nsorimotor_rhythm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/>
              <a:t>Myo-</a:t>
            </a:r>
            <a:r>
              <a:rPr lang="de-DE" sz="1200" dirty="0" err="1"/>
              <a:t>electrical</a:t>
            </a:r>
            <a:endParaRPr lang="de-DE" sz="1200" dirty="0"/>
          </a:p>
          <a:p>
            <a:r>
              <a:rPr lang="de-DE" sz="1200" dirty="0"/>
              <a:t>Wilmer-</a:t>
            </a:r>
            <a:r>
              <a:rPr lang="de-DE" sz="1200" dirty="0" err="1"/>
              <a:t>elbow</a:t>
            </a:r>
            <a:endParaRPr lang="de-DE" sz="1200" dirty="0"/>
          </a:p>
          <a:p>
            <a:r>
              <a:rPr lang="de-DE" sz="1200" dirty="0"/>
              <a:t>Brauchen motorische Kontrolle</a:t>
            </a:r>
          </a:p>
          <a:p>
            <a:r>
              <a:rPr lang="de-DE" sz="1200" dirty="0"/>
              <a:t>Nicht für komplett gelähmte nützlich</a:t>
            </a:r>
          </a:p>
          <a:p>
            <a:r>
              <a:rPr lang="de-DE" sz="1200" dirty="0"/>
              <a:t>Phase </a:t>
            </a:r>
            <a:r>
              <a:rPr lang="de-DE" sz="1200" dirty="0" err="1"/>
              <a:t>locked</a:t>
            </a:r>
            <a:r>
              <a:rPr lang="de-DE" sz="1200" dirty="0"/>
              <a:t> loop – zu viele Fehler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0C1A0-713D-4419-8DA4-0CE1F73E9B1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93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/>
              <a:t>Myo-</a:t>
            </a:r>
            <a:r>
              <a:rPr lang="de-DE" sz="1200" dirty="0" err="1"/>
              <a:t>electrical</a:t>
            </a:r>
            <a:endParaRPr lang="de-DE" sz="1200" dirty="0"/>
          </a:p>
          <a:p>
            <a:r>
              <a:rPr lang="de-DE" sz="1200" dirty="0"/>
              <a:t>Wilmer-</a:t>
            </a:r>
            <a:r>
              <a:rPr lang="de-DE" sz="1200" dirty="0" err="1"/>
              <a:t>elbow</a:t>
            </a:r>
            <a:endParaRPr lang="de-DE" sz="1200" dirty="0"/>
          </a:p>
          <a:p>
            <a:r>
              <a:rPr lang="de-DE" sz="1200" dirty="0"/>
              <a:t>Brauchen motorische Kontrolle</a:t>
            </a:r>
          </a:p>
          <a:p>
            <a:r>
              <a:rPr lang="de-DE" sz="1200" dirty="0"/>
              <a:t>Nicht für komplett gelähmte nützlich</a:t>
            </a:r>
          </a:p>
          <a:p>
            <a:r>
              <a:rPr lang="de-DE" sz="1200" dirty="0"/>
              <a:t>Phase </a:t>
            </a:r>
            <a:r>
              <a:rPr lang="de-DE" sz="1200" dirty="0" err="1"/>
              <a:t>locked</a:t>
            </a:r>
            <a:r>
              <a:rPr lang="de-DE" sz="1200" dirty="0"/>
              <a:t> loop – zu viele Fehler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0C1A0-713D-4419-8DA4-0CE1F73E9B1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4824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/>
              <a:t>Myo-</a:t>
            </a:r>
            <a:r>
              <a:rPr lang="de-DE" sz="1200" dirty="0" err="1"/>
              <a:t>electrical</a:t>
            </a:r>
            <a:endParaRPr lang="de-DE" sz="1200" dirty="0"/>
          </a:p>
          <a:p>
            <a:r>
              <a:rPr lang="de-DE" sz="1200" dirty="0"/>
              <a:t>Wilmer-</a:t>
            </a:r>
            <a:r>
              <a:rPr lang="de-DE" sz="1200" dirty="0" err="1"/>
              <a:t>elbow</a:t>
            </a:r>
            <a:endParaRPr lang="de-DE" sz="1200" dirty="0"/>
          </a:p>
          <a:p>
            <a:r>
              <a:rPr lang="de-DE" sz="1200" dirty="0"/>
              <a:t>Brauchen motorische Kontrolle</a:t>
            </a:r>
          </a:p>
          <a:p>
            <a:r>
              <a:rPr lang="de-DE" sz="1200" dirty="0"/>
              <a:t>Nicht für komplett gelähmte nützlich</a:t>
            </a:r>
          </a:p>
          <a:p>
            <a:r>
              <a:rPr lang="de-DE" sz="1200" dirty="0"/>
              <a:t>Phase </a:t>
            </a:r>
            <a:r>
              <a:rPr lang="de-DE" sz="1200" dirty="0" err="1"/>
              <a:t>locked</a:t>
            </a:r>
            <a:r>
              <a:rPr lang="de-DE" sz="1200" dirty="0"/>
              <a:t> loop – zu viele Fehler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0C1A0-713D-4419-8DA4-0CE1F73E9B1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497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</a:t>
            </a:r>
            <a:r>
              <a:rPr lang="de-DE" b="1" dirty="0"/>
              <a:t>Sensomotorik</a:t>
            </a:r>
            <a:r>
              <a:rPr lang="de-DE" dirty="0"/>
              <a:t> beschreibt das Zusammenspiel zwischen Reizaufnahme (Sensorik) und Reizantwort in Form von Bewegung (Motorik). Überall in unserem Körper befinden sich Rezeptoren, die auf Reize wie Berührung, Druck, Temperatur, Schmerz usw. reagieren.</a:t>
            </a:r>
          </a:p>
          <a:p>
            <a:endParaRPr lang="de-DE" dirty="0"/>
          </a:p>
          <a:p>
            <a:r>
              <a:rPr lang="de-DE" dirty="0"/>
              <a:t>Der sensomotorische Rhythmus ist eine Gehirnwelle. Es ist ein oszillatorischer Ruherhythmus synchronisierter elektrischer Gehirnaktivität. Es erscheint in Spindeln in Aufzeichnungen von EEG, MEG und </a:t>
            </a:r>
            <a:r>
              <a:rPr lang="de-DE" dirty="0" err="1"/>
              <a:t>ECoG</a:t>
            </a:r>
            <a:r>
              <a:rPr lang="de-DE" dirty="0"/>
              <a:t> über dem sensomotorischen Kortex. Bei den meisten Personen liegt die Frequenz des SMR im Bereich von 13 bis 15 Hz. </a:t>
            </a:r>
            <a:r>
              <a:rPr lang="de-DE" dirty="0">
                <a:hlinkClick r:id="rId3"/>
              </a:rPr>
              <a:t>Wikipedia (Englisch)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F0C1A0-713D-4419-8DA4-0CE1F73E9B17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2000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25015-6BBD-62EC-E4C7-23F21532BB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32708AB-392A-8849-21EC-9927C4C95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7DEA43-3FD2-704B-808A-BF73F34B3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DBA14B-F65A-997F-CC7E-E2FA57706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2255EA-8574-9CA6-F4C8-B6F65CFF7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959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8BF765-D839-75B1-3C92-AE4479BCC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4E37DC1-B5AD-783A-6B9B-7E4B23B0F8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5AF6211-E6E2-4211-B09C-43A6A987D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4DC626-E8B3-C779-1CD1-85320BCC6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560076-E11D-E3C1-C434-273FBC91C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7981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5B874DA-3154-FC60-8F15-5F08800AF5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7EAC0FC-6ECB-23F4-B88A-25270C376D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244B27-8132-3FDC-600C-E742738B1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CB4125-3B64-BCAB-F687-5D27F1B30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602B57-0414-EDF5-7D4F-0813D6EE2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4431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9F86E08-F3FA-A87E-9645-D6C121C1F9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B23C76-F216-67CB-B15A-4FB999EDB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630F87-B304-7741-5F47-E2987A80B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376A80-CF00-97DF-9685-9002276C9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C24649-ACC3-D062-F7C3-47BC5AF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9B938D-5436-7F21-E0F5-EDFA368B3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994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2A52ED-E524-A86E-5111-C90265E3E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A8E4823-C574-B890-5798-0E4AE141B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4AC70D-75CD-6CC2-0B59-9F395A994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1ACE96D-7202-B245-06A1-8A37023A7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0F0B4C-C212-E0D8-4613-205EBE421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7052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CE6449-B605-463A-F238-2406A71B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C582DC-7715-A1AE-EB86-901D05044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F5B3210-4F01-D5D1-EE9F-43D92801B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BBF0D5-8585-67B5-861E-96C9F359F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9FC9AA6-8BB7-5630-B8D8-BF4382997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F54E150-CBA8-50BA-EAC5-E444C0FD1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7530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D19163-B18E-23D6-F030-C4C7E6887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2735820-60FC-F2F5-4236-C32AB862C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F03CDA6-9684-BAD8-D34E-2969E614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DF25B30-B9A5-1912-1851-F07C0B03A3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0E2D02F-392E-B06E-BDFA-F7C735621A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2F9A8E-475F-D756-B99D-EB489351D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BE99F43-D248-97A1-6CCB-78984D19C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1A03C1A-FE90-1C81-1178-CD30D44FD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475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059AE6-20C6-BB07-FF11-3860358A6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FD2EE8E-9899-1EBA-B3FF-21EA9FE9D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C21A5A-0A46-AE57-AE93-82BA17912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9EBE018-4CA9-E140-E6E9-670A6730C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767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F77A738-A252-EF01-EBB3-740A0AC45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30596D3-A98E-E420-8F0D-CEAF4D967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FFBF23A-1FBE-6883-5512-248ADBA3E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1757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E555E3-46A3-F87A-255A-F3A092977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9B13D8-1E49-FD32-F692-1538FB463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070CC46-D2D8-5817-B2E3-507A72301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5E2B6DF-F5F6-A84A-0A0B-AC0CEA1E5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1900283-2112-9C60-BD93-CE056DEDB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D4FD48-AE3F-B5D8-642E-A8A04C05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6632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61459E-B5CD-2419-06B5-56BE1A123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4CE8DBE-0FD3-59B1-12B8-575573ED34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398421E-B2F5-B77F-3E5F-ADB92B9EC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FDF62D0-B16A-1784-5395-63F93D264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14AAB0A-C614-05E8-5339-CB1998D50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2DBB7C1-241A-DF89-8999-B0E7985A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1348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B06FFAF-8821-1578-4D6A-D70309112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A1FA042-4C15-D279-3C90-BB6236599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8B8521C-CFED-F02C-3AC9-34C8557A69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9593EC-7367-4C03-97DF-BA706C1D68FD}" type="datetimeFigureOut">
              <a:rPr lang="de-DE" smtClean="0"/>
              <a:t>22.11.22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BC7B15-9963-2A41-3DA9-FD10F20074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68A30D-B507-FC8A-8C7C-8A25FDFB5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2EE23-0472-4263-B0AE-FA0F4B5F1E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387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296FE-FFD4-0D86-ED82-728B21067D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Early </a:t>
            </a:r>
            <a:r>
              <a:rPr lang="de-DE" b="1" dirty="0" err="1"/>
              <a:t>application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BCI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15E6CEF-E11C-CE32-50E0-7B71F81E5D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Prosthetic Control by an EEG-based Brain Computer Interface (BCI)</a:t>
            </a:r>
          </a:p>
          <a:p>
            <a:r>
              <a:rPr lang="en-US" dirty="0"/>
              <a:t>Christoph </a:t>
            </a:r>
            <a:r>
              <a:rPr lang="en-US" dirty="0" err="1"/>
              <a:t>Guger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3873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83F1B0-74B2-C51B-D664-6E40FBB78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und Software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2CD73C63-2393-44A6-BD2D-0C762E7BE642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llipse 3">
            <a:extLst>
              <a:ext uri="{FF2B5EF4-FFF2-40B4-BE49-F238E27FC236}">
                <a16:creationId xmlns:a16="http://schemas.microsoft.com/office/drawing/2014/main" id="{C814B0E2-34F6-363E-086F-541D654CE6DC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6A41F6F-7ECA-6CBE-9E58-508E361584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09" y="1690688"/>
            <a:ext cx="8509209" cy="4686544"/>
          </a:xfrm>
          <a:prstGeom prst="rect">
            <a:avLst/>
          </a:prstGeom>
        </p:spPr>
      </p:pic>
      <p:pic>
        <p:nvPicPr>
          <p:cNvPr id="9" name="Grafik 8" descr="Ein Bild, das Text, Computer, computer, Elektronik enthält.&#10;&#10;Automatisch generierte Beschreibung">
            <a:extLst>
              <a:ext uri="{FF2B5EF4-FFF2-40B4-BE49-F238E27FC236}">
                <a16:creationId xmlns:a16="http://schemas.microsoft.com/office/drawing/2014/main" id="{1543E5A6-3132-8C1C-ACE9-F6CDBCD498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96" y="4570203"/>
            <a:ext cx="2409372" cy="180702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37CE733-7F90-79E6-C26A-0EA7562BBC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996" y="1560326"/>
            <a:ext cx="4736203" cy="1097282"/>
          </a:xfrm>
          <a:prstGeom prst="rect">
            <a:avLst/>
          </a:prstGeom>
        </p:spPr>
      </p:pic>
      <p:pic>
        <p:nvPicPr>
          <p:cNvPr id="15" name="Grafik 14" descr="Ein Bild, das Person, Hand enthält.&#10;&#10;Automatisch generierte Beschreibung">
            <a:extLst>
              <a:ext uri="{FF2B5EF4-FFF2-40B4-BE49-F238E27FC236}">
                <a16:creationId xmlns:a16="http://schemas.microsoft.com/office/drawing/2014/main" id="{59B08ED9-5D6A-46ED-2D39-30BB29EC4B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99" y="5760718"/>
            <a:ext cx="1868428" cy="109728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FE1FEA03-98BC-0D9C-44A2-F1B9A8C869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116" y="3359255"/>
            <a:ext cx="1603022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D2EEA72-6FD8-5E1B-D4B7-E620F8B21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891" y="1809750"/>
            <a:ext cx="6316807" cy="3463096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F96920B-486F-D206-925F-7BC66E772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EEG basierte BCI</a:t>
            </a: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1A88431D-6C41-93D3-07B0-4B7D37587A9D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 descr="Ein Bild, das Person, Hand enthält.&#10;&#10;Automatisch generierte Beschreibung">
            <a:extLst>
              <a:ext uri="{FF2B5EF4-FFF2-40B4-BE49-F238E27FC236}">
                <a16:creationId xmlns:a16="http://schemas.microsoft.com/office/drawing/2014/main" id="{3D4F790D-D360-C457-80C9-B09B055691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0" y="3911309"/>
            <a:ext cx="1410464" cy="82833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464ACD6-969C-CD85-8BCA-548FB84C7212}"/>
              </a:ext>
            </a:extLst>
          </p:cNvPr>
          <p:cNvSpPr/>
          <p:nvPr/>
        </p:nvSpPr>
        <p:spPr>
          <a:xfrm>
            <a:off x="4624387" y="1400175"/>
            <a:ext cx="4391025" cy="3714750"/>
          </a:xfrm>
          <a:prstGeom prst="rect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7790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3B0FD9-9253-640E-0557-F2E16AECC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Simulink und </a:t>
            </a:r>
            <a:r>
              <a:rPr lang="de-DE" dirty="0" err="1"/>
              <a:t>Matlab</a:t>
            </a:r>
            <a:r>
              <a:rPr lang="de-DE" dirty="0"/>
              <a:t> 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35AA6B23-CD5E-0FD2-26EA-7CDF01838B90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lipse 5">
            <a:extLst>
              <a:ext uri="{FF2B5EF4-FFF2-40B4-BE49-F238E27FC236}">
                <a16:creationId xmlns:a16="http://schemas.microsoft.com/office/drawing/2014/main" id="{EA23F2C9-65DF-9815-E3D8-665D34CC9980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What_Is_MATLAB_">
            <a:hlinkClick r:id="" action="ppaction://media"/>
            <a:extLst>
              <a:ext uri="{FF2B5EF4-FFF2-40B4-BE49-F238E27FC236}">
                <a16:creationId xmlns:a16="http://schemas.microsoft.com/office/drawing/2014/main" id="{0923DD18-AF7D-1F91-AF02-E93A958AC1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039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3B0FD9-9253-640E-0557-F2E16AECC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Simulink und </a:t>
            </a:r>
            <a:r>
              <a:rPr lang="de-DE" dirty="0" err="1"/>
              <a:t>Matlab</a:t>
            </a:r>
            <a:r>
              <a:rPr lang="de-DE" dirty="0"/>
              <a:t> 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35AA6B23-CD5E-0FD2-26EA-7CDF01838B90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lipse 5">
            <a:extLst>
              <a:ext uri="{FF2B5EF4-FFF2-40B4-BE49-F238E27FC236}">
                <a16:creationId xmlns:a16="http://schemas.microsoft.com/office/drawing/2014/main" id="{EA23F2C9-65DF-9815-E3D8-665D34CC9980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What_Is_Simulink____Simulink_Overview_-_MATLAB_and_Simulink">
            <a:hlinkClick r:id="" action="ppaction://media"/>
            <a:extLst>
              <a:ext uri="{FF2B5EF4-FFF2-40B4-BE49-F238E27FC236}">
                <a16:creationId xmlns:a16="http://schemas.microsoft.com/office/drawing/2014/main" id="{AAD9232D-B301-884D-82B2-335054C7A5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38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2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66CCB3-0CD4-8D4D-0EC7-4DF5130BF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Schätzung der Parameter und Klassifikation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DF7FCA-8CD7-E697-95BA-9B954372A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78386"/>
          </a:xfrm>
        </p:spPr>
        <p:txBody>
          <a:bodyPr>
            <a:normAutofit lnSpcReduction="10000"/>
          </a:bodyPr>
          <a:lstStyle/>
          <a:p>
            <a:r>
              <a:rPr lang="de-DE" sz="2000" dirty="0"/>
              <a:t>Adaptive autoregressive (AAR) </a:t>
            </a:r>
            <a:r>
              <a:rPr lang="de-DE" sz="2000" dirty="0" err="1"/>
              <a:t>model</a:t>
            </a:r>
            <a:endParaRPr lang="de-DE" sz="2000" dirty="0"/>
          </a:p>
          <a:p>
            <a:pPr marL="457200" lvl="1" indent="0">
              <a:buNone/>
            </a:pPr>
            <a:endParaRPr lang="de-DE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de-DE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xk</a:t>
            </a:r>
            <a:r>
              <a:rPr lang="de-D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− a1, </a:t>
            </a:r>
            <a:r>
              <a:rPr lang="de-DE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kxk</a:t>
            </a:r>
            <a:r>
              <a:rPr lang="de-D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− 1 − ... − </a:t>
            </a:r>
            <a:r>
              <a:rPr lang="de-DE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</a:t>
            </a:r>
            <a:r>
              <a:rPr lang="de-D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de-DE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kxk</a:t>
            </a:r>
            <a:r>
              <a:rPr lang="de-D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− p = </a:t>
            </a:r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de-D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</a:p>
          <a:p>
            <a:pPr marL="457200" lvl="1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dirty="0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17BEE65-447E-89ED-9D8E-3FF95E231D91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B0F6D2E7-355B-9BAD-D802-CA2C54D03BB4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F6B14D7-DEE6-E97F-C3E6-B35F9EE85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804" y="3699284"/>
            <a:ext cx="5892996" cy="3001962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C7345DA1-2CB8-2147-001A-D4CDB174B952}"/>
              </a:ext>
            </a:extLst>
          </p:cNvPr>
          <p:cNvSpPr txBox="1">
            <a:spLocks/>
          </p:cNvSpPr>
          <p:nvPr/>
        </p:nvSpPr>
        <p:spPr>
          <a:xfrm>
            <a:off x="838200" y="3442062"/>
            <a:ext cx="10515600" cy="8783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/>
              <a:t>Linear </a:t>
            </a:r>
            <a:r>
              <a:rPr lang="de-DE" sz="2000" dirty="0" err="1"/>
              <a:t>Classifier</a:t>
            </a:r>
            <a:endParaRPr lang="de-DE" sz="2000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8D68D214-1D6A-E6C0-7E57-DB3F059DA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611" y="1736675"/>
            <a:ext cx="5841270" cy="1384127"/>
          </a:xfrm>
          <a:prstGeom prst="rect">
            <a:avLst/>
          </a:prstGeom>
        </p:spPr>
      </p:pic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F9300F0B-6731-A540-297D-0CFC79A70A66}"/>
              </a:ext>
            </a:extLst>
          </p:cNvPr>
          <p:cNvSpPr/>
          <p:nvPr/>
        </p:nvSpPr>
        <p:spPr>
          <a:xfrm>
            <a:off x="356725" y="1819364"/>
            <a:ext cx="370622" cy="35909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3160428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27E86A-7D34-13A5-BE8B-7BC85D92E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Versuchsaufbau und Durchführung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62D79769-1400-D747-F2BD-EC3D1014E173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llipse 3">
            <a:extLst>
              <a:ext uri="{FF2B5EF4-FFF2-40B4-BE49-F238E27FC236}">
                <a16:creationId xmlns:a16="http://schemas.microsoft.com/office/drawing/2014/main" id="{E0DD7A3C-1834-B432-8E98-C62AB706C59D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227677A-4BCB-EC7B-0BEA-D90890B5A3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52" y="1546876"/>
            <a:ext cx="9035548" cy="4945999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BF1AACA7-044A-848A-9363-6CCE798C8AAC}"/>
              </a:ext>
            </a:extLst>
          </p:cNvPr>
          <p:cNvSpPr/>
          <p:nvPr/>
        </p:nvSpPr>
        <p:spPr>
          <a:xfrm>
            <a:off x="3448280" y="4704202"/>
            <a:ext cx="1277956" cy="771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08C7C34-2D7D-F442-EA2B-83CA1596FC4E}"/>
              </a:ext>
            </a:extLst>
          </p:cNvPr>
          <p:cNvSpPr/>
          <p:nvPr/>
        </p:nvSpPr>
        <p:spPr>
          <a:xfrm>
            <a:off x="4726236" y="4704202"/>
            <a:ext cx="661738" cy="771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9F104C6-7AD7-27BE-E7FD-AA4062006B64}"/>
              </a:ext>
            </a:extLst>
          </p:cNvPr>
          <p:cNvSpPr/>
          <p:nvPr/>
        </p:nvSpPr>
        <p:spPr>
          <a:xfrm>
            <a:off x="5387974" y="4704202"/>
            <a:ext cx="777875" cy="771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85333CE-D1AF-57D8-63D7-9BF66E2FCD32}"/>
              </a:ext>
            </a:extLst>
          </p:cNvPr>
          <p:cNvSpPr/>
          <p:nvPr/>
        </p:nvSpPr>
        <p:spPr>
          <a:xfrm>
            <a:off x="6165849" y="4704202"/>
            <a:ext cx="2444751" cy="771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2003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8A3AE4-5C7D-D4D3-5778-8F5A4B375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0C1D46AE-2FCC-24DA-32A6-E48A46E9108F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llipse 3">
            <a:extLst>
              <a:ext uri="{FF2B5EF4-FFF2-40B4-BE49-F238E27FC236}">
                <a16:creationId xmlns:a16="http://schemas.microsoft.com/office/drawing/2014/main" id="{7FD433CC-8478-D371-29D5-0B9DE4051FAF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2D9A129-9FEF-F8C4-70FA-D4C6E7A8E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390" y="1400475"/>
            <a:ext cx="9810953" cy="50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01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C1E64-6550-59E3-0E60-C830770FA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EEG basierte BCI - Systeme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423555F-7234-82E5-874E-8518B9C37045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B55B7138-DA94-73F0-9E89-898729EC9292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1D9DD205-8964-528E-6992-C574D7B09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de-DE" sz="2000" dirty="0"/>
              <a:t>Es konnte das erste mal gezeigt werden, dass EEG basierte BCI Systeme es ermöglichen eine Hand Prothese durch reine Vorstellungskraft zu kontrollieren </a:t>
            </a:r>
          </a:p>
          <a:p>
            <a:r>
              <a:rPr lang="de-DE" sz="20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Die Genauigkeit betrug 82.5, 88.75 und 90 Prozent</a:t>
            </a:r>
          </a:p>
        </p:txBody>
      </p:sp>
    </p:spTree>
    <p:extLst>
      <p:ext uri="{BB962C8B-B14F-4D97-AF65-F5344CB8AC3E}">
        <p14:creationId xmlns:p14="http://schemas.microsoft.com/office/powerpoint/2010/main" val="1841938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615D8A-5E71-CEF6-7AC3-BCE97320B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G-</a:t>
            </a:r>
            <a:r>
              <a:rPr lang="de-DE" dirty="0" err="1"/>
              <a:t>Tec</a:t>
            </a:r>
            <a:endParaRPr lang="de-DE" dirty="0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5BD4C46-B943-EBB7-4C22-718291B9D160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56242FAB-6BEC-5300-5E98-70AB1D7DEB7A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BD0479A-5BF0-2A2F-A133-B33ECD797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796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A27A61-D304-95E2-38EB-4114C4E84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077"/>
            <a:ext cx="10515600" cy="1291465"/>
          </a:xfrm>
        </p:spPr>
        <p:txBody>
          <a:bodyPr>
            <a:normAutofit/>
          </a:bodyPr>
          <a:lstStyle/>
          <a:p>
            <a:r>
              <a:rPr lang="de-DE" dirty="0"/>
              <a:t>Literatur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FC83DB-46CB-56D2-4233-FB1186E32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1100"/>
            <a:ext cx="10515600" cy="481012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[1] C.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Guger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A. Schlögl, D.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Walterspacher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and G.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Pfurtscheller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"Design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of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an EEG-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based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brain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-computer interface (BCI)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from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standard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components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running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in real-time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under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Windows," Biomed. Tech., vol. 44, pp. 12-16, 1999.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[2] C.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Guger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A. Schlögl, C. Neuper, T.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Strein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D.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Walterspacher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and G.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Pfurtscheller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“ Rapid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Prototyping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of</a:t>
            </a:r>
            <a:r>
              <a:rPr lang="de-DE" sz="1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an EEG-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based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Brain-Computer Interfase (BCI),” IEEE Trans. Rehab.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Engng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., 1999, in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revision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[3] J. Kalcher, D. Flotzinger, C. Neuper, S.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Gölly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and G.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Pfurtscheller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"Graz Brain-Computer Interface II: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towards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communication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between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humans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and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computers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based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on online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classification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of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three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different EEG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patterns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," Med.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Biol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Eng.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Comput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., vol. 34, pp. 382-388, 1996.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[4] E.M. Maynard, C.T. Nordhausen, R.A. Normann, “The Utah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Intracortical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Electrode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Array: a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recording</a:t>
            </a:r>
            <a:r>
              <a:rPr lang="de-DE" sz="1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structure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for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potential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brain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-computer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interfaces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,”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Electroenceph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Clin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Neurophysiol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., 102, pp. 228-239, 1997.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[5] C. Neuper, A. Schlögl and G.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Pfurtscheller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"Enhancement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of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left-right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sensorimotor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EEG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differences</a:t>
            </a:r>
            <a:r>
              <a:rPr lang="de-DE" sz="1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during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feedback-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regulated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motor</a:t>
            </a:r>
            <a:r>
              <a:rPr lang="de-DE" sz="1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imagery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", J.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Clin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Neurophys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., vol. 16(2), 1999.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[6] L.M. Nirenberg, J.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Hanley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E.B.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Stear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“ A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new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approach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to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prosthetic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control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: EEG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motor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signal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tracking</a:t>
            </a:r>
            <a:r>
              <a:rPr lang="de-DE" sz="1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with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an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adaptively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designed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phase-locked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loop,” IEEE Tans. Biomed.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Engng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., 18,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No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6, pp. 389-398, 1971.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[7] G.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Pfurtscheller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and C. Neuper, "Motor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imagery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activates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primary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sensorimotor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area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in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humans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,„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Neurosci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Lett., vol. 239, pp. 65-68, 1997.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[8] G.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Pfurtscheller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C. Neuper, A. Schlögl and K. Lugger, "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Separability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of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EEG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signals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recorded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during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right</a:t>
            </a:r>
            <a:r>
              <a:rPr lang="de-DE" sz="1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and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left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motor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imagery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using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adaptive autoregressive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parameters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," IEEE Trans. Rehab.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Engng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., vol. 6, pp. 316-325, 1998.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[9] D.H.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Plettenburg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“Basic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Requirements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for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upper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extremity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prostheses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: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the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WILMER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approach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,” in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Proc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IEEE EMBS ‘98, 1998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[10] D.B. Popovic, R.B. Stein, K.L. Jovanovic, R. Dai, A.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Kostov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and W.W. Armstrong, "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Sensory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nerve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recording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for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closed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-loop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control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to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restore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motor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functions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", IEEE Biomed. Eng., vol. 40(10), pp. 1024-1031, 1993.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[11] A. Schlögl, D. Flotzinger and G.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Pfurtscheller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 "Adaptive autoregressive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modeling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used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for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single-trial EEG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classification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," Biomed. Technik, vol. 42, pp. 162-167, 1997.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[12] J.J. Vidal, "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Toward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direct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brain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-computer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communication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,"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Annu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Rev.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of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Biophys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Bioeng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., pp. 157- 180, 1973.</a:t>
            </a:r>
            <a:b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</a:b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[13] J.R.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Wolpaw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and D.J. McFarland, "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Multichannel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EEG-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based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brain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-computer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communication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,„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Electroenceph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Clin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 </a:t>
            </a:r>
            <a:r>
              <a:rPr lang="de-DE" sz="1800" b="0" i="0" dirty="0" err="1">
                <a:solidFill>
                  <a:srgbClr val="000000"/>
                </a:solidFill>
                <a:effectLst/>
                <a:latin typeface="+mj-lt"/>
              </a:rPr>
              <a:t>Neurophysiol</a:t>
            </a:r>
            <a:r>
              <a:rPr lang="de-DE" sz="1800" b="0" i="0" dirty="0">
                <a:solidFill>
                  <a:srgbClr val="000000"/>
                </a:solidFill>
                <a:effectLst/>
                <a:latin typeface="+mj-lt"/>
              </a:rPr>
              <a:t>., vol. 90, pp. 444-449, 1994.</a:t>
            </a:r>
            <a:r>
              <a:rPr lang="de-DE" dirty="0">
                <a:latin typeface="+mj-lt"/>
              </a:rPr>
              <a:t> </a:t>
            </a:r>
            <a:br>
              <a:rPr lang="de-DE" dirty="0">
                <a:latin typeface="+mj-lt"/>
              </a:rPr>
            </a:br>
            <a:endParaRPr lang="de-DE" dirty="0">
              <a:latin typeface="+mj-lt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7548BA93-0050-A8C5-4CF3-C498D00A9EE0}"/>
              </a:ext>
            </a:extLst>
          </p:cNvPr>
          <p:cNvCxnSpPr>
            <a:cxnSpLocks/>
          </p:cNvCxnSpPr>
          <p:nvPr/>
        </p:nvCxnSpPr>
        <p:spPr>
          <a:xfrm>
            <a:off x="0" y="81835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67D06B5F-81CF-3F85-BD5B-93885ECA0346}"/>
              </a:ext>
            </a:extLst>
          </p:cNvPr>
          <p:cNvSpPr/>
          <p:nvPr/>
        </p:nvSpPr>
        <p:spPr>
          <a:xfrm>
            <a:off x="669652" y="78950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30760EF9-4857-173E-EC87-F2BFB7731A39}"/>
              </a:ext>
            </a:extLst>
          </p:cNvPr>
          <p:cNvSpPr/>
          <p:nvPr/>
        </p:nvSpPr>
        <p:spPr>
          <a:xfrm>
            <a:off x="484341" y="1448286"/>
            <a:ext cx="370622" cy="35909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/>
              <a:t>2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734D071B-DDDA-44AB-D0B7-B331EDAF470A}"/>
              </a:ext>
            </a:extLst>
          </p:cNvPr>
          <p:cNvSpPr/>
          <p:nvPr/>
        </p:nvSpPr>
        <p:spPr>
          <a:xfrm>
            <a:off x="484341" y="4315311"/>
            <a:ext cx="370622" cy="35909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/>
              <a:t>11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EAD2E83F-9852-5B7C-0F49-E7B8CEA038FF}"/>
              </a:ext>
            </a:extLst>
          </p:cNvPr>
          <p:cNvSpPr/>
          <p:nvPr/>
        </p:nvSpPr>
        <p:spPr>
          <a:xfrm>
            <a:off x="484341" y="3557836"/>
            <a:ext cx="370622" cy="35909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489486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C50AE-1DDB-B4FA-6080-680F73B1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Steuerung von Prothesen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80AFA378-AFF6-6149-C7A5-39F1676C268A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Ellipse 19">
            <a:extLst>
              <a:ext uri="{FF2B5EF4-FFF2-40B4-BE49-F238E27FC236}">
                <a16:creationId xmlns:a16="http://schemas.microsoft.com/office/drawing/2014/main" id="{03D70F1D-C3B6-741A-EA4B-36BA5B9DC71F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E407B52E-3516-CF93-0780-9C51F6BE3E96}"/>
              </a:ext>
            </a:extLst>
          </p:cNvPr>
          <p:cNvSpPr txBox="1">
            <a:spLocks/>
          </p:cNvSpPr>
          <p:nvPr/>
        </p:nvSpPr>
        <p:spPr>
          <a:xfrm>
            <a:off x="2589564" y="3356549"/>
            <a:ext cx="25400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dirty="0"/>
              <a:t>Wilmer Ellenbogen Prothese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25162C77-ACDA-0518-388A-3470331D7F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642" y="1494810"/>
            <a:ext cx="1918713" cy="195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20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ilmer">
            <a:hlinkClick r:id="" action="ppaction://media"/>
            <a:extLst>
              <a:ext uri="{FF2B5EF4-FFF2-40B4-BE49-F238E27FC236}">
                <a16:creationId xmlns:a16="http://schemas.microsoft.com/office/drawing/2014/main" id="{8A7C17B4-143A-3475-7A4B-A5F93D57905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25020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C50AE-1DDB-B4FA-6080-680F73B1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Prothesen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DCDDFF-F920-566C-3803-62C219CFF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br>
              <a:rPr lang="de-DE" dirty="0"/>
            </a:b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5E55B67-51E9-E18D-502A-5B410B4DBDAC}"/>
              </a:ext>
            </a:extLst>
          </p:cNvPr>
          <p:cNvSpPr txBox="1">
            <a:spLocks/>
          </p:cNvSpPr>
          <p:nvPr/>
        </p:nvSpPr>
        <p:spPr>
          <a:xfrm>
            <a:off x="2589564" y="3356549"/>
            <a:ext cx="25400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dirty="0"/>
              <a:t>Wilmer Ellenbogen Prothese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EAFAE062-0F1F-04DD-BEB7-E5C4598059DE}"/>
              </a:ext>
            </a:extLst>
          </p:cNvPr>
          <p:cNvSpPr txBox="1">
            <a:spLocks/>
          </p:cNvSpPr>
          <p:nvPr/>
        </p:nvSpPr>
        <p:spPr>
          <a:xfrm>
            <a:off x="7807448" y="3356549"/>
            <a:ext cx="25400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dirty="0"/>
              <a:t>Myoelektrische Prothese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F8BAC4F-6125-5F78-6226-8DB700E8F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642" y="1494810"/>
            <a:ext cx="1918713" cy="195123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6645B35-94F7-45DD-E46A-F7E9482F33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239" y="1689180"/>
            <a:ext cx="2965610" cy="1667369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80AFA378-AFF6-6149-C7A5-39F1676C268A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Ellipse 19">
            <a:extLst>
              <a:ext uri="{FF2B5EF4-FFF2-40B4-BE49-F238E27FC236}">
                <a16:creationId xmlns:a16="http://schemas.microsoft.com/office/drawing/2014/main" id="{03D70F1D-C3B6-741A-EA4B-36BA5B9DC71F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467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yoelektrische Prothese">
            <a:hlinkClick r:id="" action="ppaction://media"/>
            <a:extLst>
              <a:ext uri="{FF2B5EF4-FFF2-40B4-BE49-F238E27FC236}">
                <a16:creationId xmlns:a16="http://schemas.microsoft.com/office/drawing/2014/main" id="{BC229697-DBBF-1BE6-5788-4ED8C7F1C4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677"/>
            <a:ext cx="12192000" cy="685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7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C50AE-1DDB-B4FA-6080-680F73B1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Prothesen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DCDDFF-F920-566C-3803-62C219CFF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br>
              <a:rPr lang="de-DE" dirty="0"/>
            </a:br>
            <a:endParaRPr lang="de-DE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06ACF952-0033-7549-9AA0-5A5782B1F313}"/>
              </a:ext>
            </a:extLst>
          </p:cNvPr>
          <p:cNvSpPr txBox="1">
            <a:spLocks/>
          </p:cNvSpPr>
          <p:nvPr/>
        </p:nvSpPr>
        <p:spPr>
          <a:xfrm>
            <a:off x="3817726" y="4447868"/>
            <a:ext cx="5211974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/>
              <a:t>Benötigen </a:t>
            </a:r>
            <a:r>
              <a:rPr lang="de-DE" sz="2000" b="1" dirty="0"/>
              <a:t>motorische Kontrolle </a:t>
            </a:r>
          </a:p>
          <a:p>
            <a:r>
              <a:rPr lang="de-DE" sz="2000" dirty="0"/>
              <a:t>Nicht geeignet bei kompletten Lähmungen</a:t>
            </a:r>
          </a:p>
          <a:p>
            <a:endParaRPr lang="de-DE" sz="2000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9A832AEC-82E7-BEFA-A2D0-39A7283935BF}"/>
              </a:ext>
            </a:extLst>
          </p:cNvPr>
          <p:cNvSpPr txBox="1">
            <a:spLocks/>
          </p:cNvSpPr>
          <p:nvPr/>
        </p:nvSpPr>
        <p:spPr>
          <a:xfrm>
            <a:off x="3817726" y="58033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dirty="0">
                <a:sym typeface="Wingdings" panose="05000000000000000000" pitchFamily="2" charset="2"/>
              </a:rPr>
              <a:t> </a:t>
            </a:r>
            <a:r>
              <a:rPr lang="de-DE" sz="2000" b="1" dirty="0">
                <a:sym typeface="Wingdings" panose="05000000000000000000" pitchFamily="2" charset="2"/>
              </a:rPr>
              <a:t>Steuerung durch Gedanken</a:t>
            </a:r>
            <a:endParaRPr lang="de-DE" sz="2000" b="1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5E55B67-51E9-E18D-502A-5B410B4DBDAC}"/>
              </a:ext>
            </a:extLst>
          </p:cNvPr>
          <p:cNvSpPr txBox="1">
            <a:spLocks/>
          </p:cNvSpPr>
          <p:nvPr/>
        </p:nvSpPr>
        <p:spPr>
          <a:xfrm>
            <a:off x="2589564" y="3356549"/>
            <a:ext cx="25400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dirty="0"/>
              <a:t>Wilmer Ellenbogen Prothese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EAFAE062-0F1F-04DD-BEB7-E5C4598059DE}"/>
              </a:ext>
            </a:extLst>
          </p:cNvPr>
          <p:cNvSpPr txBox="1">
            <a:spLocks/>
          </p:cNvSpPr>
          <p:nvPr/>
        </p:nvSpPr>
        <p:spPr>
          <a:xfrm>
            <a:off x="7807448" y="3356549"/>
            <a:ext cx="25400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dirty="0"/>
              <a:t>Myoelektrische Prothese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F8BAC4F-6125-5F78-6226-8DB700E8F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642" y="1494810"/>
            <a:ext cx="1918713" cy="195123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6645B35-94F7-45DD-E46A-F7E9482F33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239" y="1689180"/>
            <a:ext cx="2965610" cy="1667369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80AFA378-AFF6-6149-C7A5-39F1676C268A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Ellipse 19">
            <a:extLst>
              <a:ext uri="{FF2B5EF4-FFF2-40B4-BE49-F238E27FC236}">
                <a16:creationId xmlns:a16="http://schemas.microsoft.com/office/drawing/2014/main" id="{03D70F1D-C3B6-741A-EA4B-36BA5B9DC71F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970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138FA8-B130-1D8F-DD6B-CFA09D889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drinnen, Bett enthält.&#10;&#10;Automatisch generierte Beschreibung">
            <a:extLst>
              <a:ext uri="{FF2B5EF4-FFF2-40B4-BE49-F238E27FC236}">
                <a16:creationId xmlns:a16="http://schemas.microsoft.com/office/drawing/2014/main" id="{BABAD062-EFBA-2A25-ADCD-A61B41B2A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48" y="-487393"/>
            <a:ext cx="11745503" cy="7832785"/>
          </a:xfrm>
        </p:spPr>
      </p:pic>
    </p:spTree>
    <p:extLst>
      <p:ext uri="{BB962C8B-B14F-4D97-AF65-F5344CB8AC3E}">
        <p14:creationId xmlns:p14="http://schemas.microsoft.com/office/powerpoint/2010/main" val="68603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1E1F60-7DD5-C9FE-F34B-1A07609A7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EEG basierte BCI - Systeme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117D69-EB57-66C8-F65C-8535E53E9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4223" cy="969826"/>
          </a:xfrm>
        </p:spPr>
        <p:txBody>
          <a:bodyPr>
            <a:normAutofit/>
          </a:bodyPr>
          <a:lstStyle/>
          <a:p>
            <a:r>
              <a:rPr lang="de-DE" sz="2000" dirty="0"/>
              <a:t>Benötigen wenigstens </a:t>
            </a:r>
            <a:r>
              <a:rPr lang="de-DE" sz="2000" b="1" dirty="0"/>
              <a:t>ein binäres Output-Signal</a:t>
            </a:r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endParaRPr lang="de-DE" sz="2000" dirty="0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84377842-2085-23B6-D03F-A8DDE510D35D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AE1B243D-CAC2-DA6D-701D-0061C5EF4C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089" y="365125"/>
            <a:ext cx="5043973" cy="339429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0B97A56-ECFB-4973-598C-332C9D40C0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1" y="4279251"/>
            <a:ext cx="2725938" cy="210912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B1E63943-5022-8349-3835-9EBD282EB3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269" y="3699673"/>
            <a:ext cx="2088571" cy="3158327"/>
          </a:xfrm>
          <a:prstGeom prst="rect">
            <a:avLst/>
          </a:prstGeom>
        </p:spPr>
      </p:pic>
      <p:sp>
        <p:nvSpPr>
          <p:cNvPr id="16" name="Ellipse 15">
            <a:extLst>
              <a:ext uri="{FF2B5EF4-FFF2-40B4-BE49-F238E27FC236}">
                <a16:creationId xmlns:a16="http://schemas.microsoft.com/office/drawing/2014/main" id="{83C5A85D-373D-61E2-2746-52C5EF05E074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1C68D698-BBA5-F3DE-F9C0-848E79462F87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5484223" cy="96982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dirty="0"/>
              <a:t>Vorstellung von </a:t>
            </a:r>
            <a:r>
              <a:rPr lang="de-DE" sz="2000" b="1" dirty="0"/>
              <a:t>einseitiger Handbewegung</a:t>
            </a:r>
            <a:r>
              <a:rPr lang="de-DE" sz="2000" dirty="0"/>
              <a:t>:</a:t>
            </a:r>
          </a:p>
          <a:p>
            <a:r>
              <a:rPr lang="de-DE" sz="2000" dirty="0"/>
              <a:t>kontralateralen event-</a:t>
            </a:r>
            <a:r>
              <a:rPr lang="de-DE" sz="2000" dirty="0" err="1"/>
              <a:t>related</a:t>
            </a:r>
            <a:r>
              <a:rPr lang="de-DE" sz="2000" dirty="0"/>
              <a:t> </a:t>
            </a:r>
            <a:r>
              <a:rPr lang="de-DE" sz="2000" dirty="0" err="1"/>
              <a:t>desynchronization</a:t>
            </a:r>
            <a:r>
              <a:rPr lang="de-DE" sz="2000" dirty="0"/>
              <a:t> (ERD) nahe an primären motorischen Arealen </a:t>
            </a:r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778F8AEB-8D00-FCAA-0E23-1155A1DA5ED0}"/>
              </a:ext>
            </a:extLst>
          </p:cNvPr>
          <p:cNvSpPr/>
          <p:nvPr/>
        </p:nvSpPr>
        <p:spPr>
          <a:xfrm>
            <a:off x="3536667" y="2492376"/>
            <a:ext cx="613955" cy="303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</a:t>
            </a:r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46FD02F6-7EA8-00FF-565C-352D7678108F}"/>
              </a:ext>
            </a:extLst>
          </p:cNvPr>
          <p:cNvSpPr/>
          <p:nvPr/>
        </p:nvSpPr>
        <p:spPr>
          <a:xfrm rot="10800000">
            <a:off x="2440325" y="2492376"/>
            <a:ext cx="613955" cy="303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76743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43E73203-9A9E-BC9F-FB1B-B316AB37C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EEG basierte BCI</a:t>
            </a:r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CDB01FF0-F3F3-C020-CDAF-8977A996D06D}"/>
              </a:ext>
            </a:extLst>
          </p:cNvPr>
          <p:cNvCxnSpPr>
            <a:cxnSpLocks/>
          </p:cNvCxnSpPr>
          <p:nvPr/>
        </p:nvCxnSpPr>
        <p:spPr>
          <a:xfrm>
            <a:off x="0" y="1027906"/>
            <a:ext cx="69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29C85272-9195-A3C8-E393-2B63AA8A8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97382"/>
            <a:ext cx="6676028" cy="3851726"/>
          </a:xfrm>
          <a:prstGeom prst="rect">
            <a:avLst/>
          </a:prstGeom>
        </p:spPr>
      </p:pic>
      <p:sp>
        <p:nvSpPr>
          <p:cNvPr id="13" name="Ellipse 12">
            <a:extLst>
              <a:ext uri="{FF2B5EF4-FFF2-40B4-BE49-F238E27FC236}">
                <a16:creationId xmlns:a16="http://schemas.microsoft.com/office/drawing/2014/main" id="{1682ACB5-A3AD-51DC-EC57-39EFB472403C}"/>
              </a:ext>
            </a:extLst>
          </p:cNvPr>
          <p:cNvSpPr/>
          <p:nvPr/>
        </p:nvSpPr>
        <p:spPr>
          <a:xfrm>
            <a:off x="669652" y="999058"/>
            <a:ext cx="57695" cy="5769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 descr="Ein Bild, das draußen enthält.&#10;&#10;Automatisch generierte Beschreibung">
            <a:extLst>
              <a:ext uri="{FF2B5EF4-FFF2-40B4-BE49-F238E27FC236}">
                <a16:creationId xmlns:a16="http://schemas.microsoft.com/office/drawing/2014/main" id="{16B439AD-5536-E67D-5540-84EC405CD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80" y="2197382"/>
            <a:ext cx="4303835" cy="313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003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935</Words>
  <Application>Microsoft Macintosh PowerPoint</Application>
  <PresentationFormat>Breitbild</PresentationFormat>
  <Paragraphs>69</Paragraphs>
  <Slides>19</Slides>
  <Notes>4</Notes>
  <HiddenSlides>0</HiddenSlides>
  <MMClips>4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</vt:lpstr>
      <vt:lpstr>Early application of BCI</vt:lpstr>
      <vt:lpstr>Steuerung von Prothesen</vt:lpstr>
      <vt:lpstr>PowerPoint-Präsentation</vt:lpstr>
      <vt:lpstr>Prothesen</vt:lpstr>
      <vt:lpstr>PowerPoint-Präsentation</vt:lpstr>
      <vt:lpstr>Prothesen</vt:lpstr>
      <vt:lpstr>PowerPoint-Präsentation</vt:lpstr>
      <vt:lpstr>EEG basierte BCI - Systeme</vt:lpstr>
      <vt:lpstr>EEG basierte BCI</vt:lpstr>
      <vt:lpstr>Hardware und Software</vt:lpstr>
      <vt:lpstr>EEG basierte BCI</vt:lpstr>
      <vt:lpstr>Simulink und Matlab </vt:lpstr>
      <vt:lpstr>Simulink und Matlab </vt:lpstr>
      <vt:lpstr>Schätzung der Parameter und Klassifikation</vt:lpstr>
      <vt:lpstr>Versuchsaufbau und Durchführung</vt:lpstr>
      <vt:lpstr>Ergebnisse</vt:lpstr>
      <vt:lpstr>EEG basierte BCI - Systeme</vt:lpstr>
      <vt:lpstr>G-Tec</vt:lpstr>
      <vt:lpstr>Literatur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Luke Ramelow</dc:creator>
  <cp:lastModifiedBy>Julian Keil</cp:lastModifiedBy>
  <cp:revision>69</cp:revision>
  <dcterms:created xsi:type="dcterms:W3CDTF">2022-11-13T11:41:10Z</dcterms:created>
  <dcterms:modified xsi:type="dcterms:W3CDTF">2022-11-22T07:14:45Z</dcterms:modified>
</cp:coreProperties>
</file>

<file path=docProps/thumbnail.jpeg>
</file>